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8" r:id="rId16"/>
    <p:sldId id="274" r:id="rId17"/>
    <p:sldId id="275" r:id="rId18"/>
    <p:sldId id="272" r:id="rId19"/>
    <p:sldId id="273" r:id="rId20"/>
    <p:sldId id="276" r:id="rId21"/>
    <p:sldId id="277" r:id="rId2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7297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5760720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3456432"/>
            <a:ext cx="12984480" cy="20391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410" b="1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GREEN HOME LOAN – A Smart Step Toward a Greener Future</a:t>
            </a:r>
            <a:endParaRPr lang="en-US" sz="641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4709160"/>
            <a:ext cx="475488" cy="4754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6944" y="4709160"/>
            <a:ext cx="475488" cy="47548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2640" y="4709160"/>
            <a:ext cx="475488" cy="475488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32104" y="345643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How to Sell It</a:t>
            </a:r>
            <a:endParaRPr lang="en-US" sz="4640" dirty="0"/>
          </a:p>
        </p:txBody>
      </p:sp>
      <p:sp>
        <p:nvSpPr>
          <p:cNvPr id="8" name="Text 1"/>
          <p:cNvSpPr/>
          <p:nvPr/>
        </p:nvSpPr>
        <p:spPr>
          <a:xfrm>
            <a:off x="996696" y="472744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1609344" y="4736592"/>
            <a:ext cx="333756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Focus on customer benefits: comfort, savings, health</a:t>
            </a:r>
            <a:endParaRPr lang="en-US" sz="1850" dirty="0"/>
          </a:p>
        </p:txBody>
      </p:sp>
      <p:sp>
        <p:nvSpPr>
          <p:cNvPr id="10" name="Text 3"/>
          <p:cNvSpPr/>
          <p:nvPr/>
        </p:nvSpPr>
        <p:spPr>
          <a:xfrm>
            <a:off x="5422392" y="472744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1" name="Text 4"/>
          <p:cNvSpPr/>
          <p:nvPr/>
        </p:nvSpPr>
        <p:spPr>
          <a:xfrm>
            <a:off x="6035040" y="4736592"/>
            <a:ext cx="333756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Use personal stories and simple comparisons</a:t>
            </a:r>
            <a:endParaRPr lang="en-US" sz="1850" dirty="0"/>
          </a:p>
        </p:txBody>
      </p:sp>
      <p:sp>
        <p:nvSpPr>
          <p:cNvPr id="12" name="Text 5"/>
          <p:cNvSpPr/>
          <p:nvPr/>
        </p:nvSpPr>
        <p:spPr>
          <a:xfrm>
            <a:off x="9848088" y="4727448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13" name="Text 6"/>
          <p:cNvSpPr/>
          <p:nvPr/>
        </p:nvSpPr>
        <p:spPr>
          <a:xfrm>
            <a:off x="10460736" y="4736592"/>
            <a:ext cx="333756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Emphasize long-term cost efficiency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1630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1280160"/>
            <a:ext cx="12984480" cy="221284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7410"/>
              </a:lnSpc>
              <a:buNone/>
            </a:pPr>
            <a:r>
              <a:rPr lang="en-US" sz="1393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05</a:t>
            </a:r>
            <a:endParaRPr lang="en-US" sz="13930" dirty="0"/>
          </a:p>
        </p:txBody>
      </p:sp>
      <p:sp>
        <p:nvSpPr>
          <p:cNvPr id="6" name="Text 1"/>
          <p:cNvSpPr/>
          <p:nvPr/>
        </p:nvSpPr>
        <p:spPr>
          <a:xfrm>
            <a:off x="832104" y="3758184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315968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882896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Marketing Strategy</a:t>
            </a:r>
            <a:endParaRPr lang="en-US" sz="6410" dirty="0"/>
          </a:p>
        </p:txBody>
      </p:sp>
      <p:sp>
        <p:nvSpPr>
          <p:cNvPr id="9" name="Text 4"/>
          <p:cNvSpPr/>
          <p:nvPr/>
        </p:nvSpPr>
        <p:spPr>
          <a:xfrm>
            <a:off x="832104" y="6455664"/>
            <a:ext cx="12984480" cy="23774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8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</a:t>
            </a:r>
            <a:endParaRPr lang="en-US" sz="148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7440" y="3639312"/>
            <a:ext cx="1005840" cy="11521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8272" y="3639312"/>
            <a:ext cx="1152144" cy="1152144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92256" y="3639312"/>
            <a:ext cx="1152144" cy="1152144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249631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Marketing Strategy</a:t>
            </a:r>
            <a:endParaRPr lang="en-US" sz="4640" dirty="0"/>
          </a:p>
        </p:txBody>
      </p:sp>
      <p:sp>
        <p:nvSpPr>
          <p:cNvPr id="7" name="Text 1"/>
          <p:cNvSpPr/>
          <p:nvPr/>
        </p:nvSpPr>
        <p:spPr>
          <a:xfrm>
            <a:off x="960120" y="5020056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Social media campaign idea: /#GreenGoals2025</a:t>
            </a: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5404104" y="5020056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Posters and digital signage in branches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9848088" y="5020056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Webinars or influencer partnerships on green living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1630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1280160"/>
            <a:ext cx="12984480" cy="221284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7410"/>
              </a:lnSpc>
              <a:buNone/>
            </a:pPr>
            <a:r>
              <a:rPr lang="en-US" sz="1393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06</a:t>
            </a:r>
            <a:endParaRPr lang="en-US" sz="13930" dirty="0"/>
          </a:p>
        </p:txBody>
      </p:sp>
      <p:sp>
        <p:nvSpPr>
          <p:cNvPr id="6" name="Text 1"/>
          <p:cNvSpPr/>
          <p:nvPr/>
        </p:nvSpPr>
        <p:spPr>
          <a:xfrm>
            <a:off x="832104" y="3758184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315968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882896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Revenue &amp; Growth Potential</a:t>
            </a:r>
            <a:endParaRPr lang="en-US" sz="6410" dirty="0"/>
          </a:p>
        </p:txBody>
      </p:sp>
      <p:sp>
        <p:nvSpPr>
          <p:cNvPr id="9" name="Text 4"/>
          <p:cNvSpPr/>
          <p:nvPr/>
        </p:nvSpPr>
        <p:spPr>
          <a:xfrm>
            <a:off x="832104" y="6455664"/>
            <a:ext cx="12984480" cy="23774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8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</a:t>
            </a:r>
            <a:endParaRPr lang="en-US" sz="148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3703320"/>
            <a:ext cx="475488" cy="4754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4736592"/>
            <a:ext cx="475488" cy="47548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5769864"/>
            <a:ext cx="475488" cy="475488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5806440" y="1719072"/>
            <a:ext cx="8010144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Revenue &amp; Growth Potential</a:t>
            </a:r>
            <a:endParaRPr lang="en-US" sz="4640" dirty="0"/>
          </a:p>
        </p:txBody>
      </p:sp>
      <p:sp>
        <p:nvSpPr>
          <p:cNvPr id="8" name="Text 1"/>
          <p:cNvSpPr/>
          <p:nvPr/>
        </p:nvSpPr>
        <p:spPr>
          <a:xfrm>
            <a:off x="5971032" y="3730752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6583680" y="3739896"/>
            <a:ext cx="721461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More product uptake = cross-selling opportunities</a:t>
            </a:r>
            <a:endParaRPr lang="en-US" sz="1850" dirty="0"/>
          </a:p>
        </p:txBody>
      </p:sp>
      <p:sp>
        <p:nvSpPr>
          <p:cNvPr id="10" name="Text 3"/>
          <p:cNvSpPr/>
          <p:nvPr/>
        </p:nvSpPr>
        <p:spPr>
          <a:xfrm>
            <a:off x="5971032" y="4764024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1" name="Text 4"/>
          <p:cNvSpPr/>
          <p:nvPr/>
        </p:nvSpPr>
        <p:spPr>
          <a:xfrm>
            <a:off x="6583680" y="4773168"/>
            <a:ext cx="721461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Boost to brand image as a sustainable bank</a:t>
            </a:r>
            <a:endParaRPr lang="en-US" sz="1850" dirty="0"/>
          </a:p>
        </p:txBody>
      </p:sp>
      <p:sp>
        <p:nvSpPr>
          <p:cNvPr id="12" name="Text 5"/>
          <p:cNvSpPr/>
          <p:nvPr/>
        </p:nvSpPr>
        <p:spPr>
          <a:xfrm>
            <a:off x="5971032" y="5788152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13" name="Text 6"/>
          <p:cNvSpPr/>
          <p:nvPr/>
        </p:nvSpPr>
        <p:spPr>
          <a:xfrm>
            <a:off x="6583680" y="5806440"/>
            <a:ext cx="721461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Incentives for high-performing sales team</a:t>
            </a:r>
            <a:endParaRPr lang="en-US" sz="18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474720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Thank You</a:t>
            </a:r>
            <a:endParaRPr lang="en-US" sz="641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018" y="363856"/>
            <a:ext cx="13300364" cy="7489767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1630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1280160"/>
            <a:ext cx="12984480" cy="221284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7410"/>
              </a:lnSpc>
              <a:buNone/>
            </a:pPr>
            <a:r>
              <a:rPr lang="en-US" sz="1393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08</a:t>
            </a:r>
            <a:endParaRPr lang="en-US" sz="13930" dirty="0"/>
          </a:p>
        </p:txBody>
      </p:sp>
      <p:sp>
        <p:nvSpPr>
          <p:cNvPr id="6" name="Text 1"/>
          <p:cNvSpPr/>
          <p:nvPr/>
        </p:nvSpPr>
        <p:spPr>
          <a:xfrm>
            <a:off x="832104" y="3758184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315968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882896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Visual Style</a:t>
            </a:r>
            <a:endParaRPr lang="en-US" sz="6410" dirty="0"/>
          </a:p>
        </p:txBody>
      </p:sp>
      <p:sp>
        <p:nvSpPr>
          <p:cNvPr id="9" name="Text 4"/>
          <p:cNvSpPr/>
          <p:nvPr/>
        </p:nvSpPr>
        <p:spPr>
          <a:xfrm>
            <a:off x="832104" y="6455664"/>
            <a:ext cx="12984480" cy="23774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8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</a:t>
            </a:r>
            <a:endParaRPr lang="en-US" sz="148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3136392"/>
            <a:ext cx="3218688" cy="95097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7368" y="3136392"/>
            <a:ext cx="3218688" cy="95097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3488" y="3136392"/>
            <a:ext cx="3218688" cy="950976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9608" y="3136392"/>
            <a:ext cx="3218688" cy="950976"/>
          </a:xfrm>
          <a:prstGeom prst="rect">
            <a:avLst/>
          </a:prstGeom>
        </p:spPr>
      </p:pic>
      <p:sp>
        <p:nvSpPr>
          <p:cNvPr id="8" name="Text 0"/>
          <p:cNvSpPr/>
          <p:nvPr/>
        </p:nvSpPr>
        <p:spPr>
          <a:xfrm>
            <a:off x="832104" y="211226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Visual Style</a:t>
            </a:r>
            <a:endParaRPr lang="en-US" sz="4640" dirty="0"/>
          </a:p>
        </p:txBody>
      </p:sp>
      <p:sp>
        <p:nvSpPr>
          <p:cNvPr id="9" name="Text 1"/>
          <p:cNvSpPr/>
          <p:nvPr/>
        </p:nvSpPr>
        <p:spPr>
          <a:xfrm>
            <a:off x="2368296" y="3392424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10" name="Text 2"/>
          <p:cNvSpPr/>
          <p:nvPr/>
        </p:nvSpPr>
        <p:spPr>
          <a:xfrm>
            <a:off x="1078992" y="4425696"/>
            <a:ext cx="274320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Use green and white color palette</a:t>
            </a:r>
            <a:endParaRPr lang="en-US" sz="1850" dirty="0"/>
          </a:p>
        </p:txBody>
      </p:sp>
      <p:sp>
        <p:nvSpPr>
          <p:cNvPr id="11" name="Text 3"/>
          <p:cNvSpPr/>
          <p:nvPr/>
        </p:nvSpPr>
        <p:spPr>
          <a:xfrm>
            <a:off x="4325112" y="4425696"/>
            <a:ext cx="274320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Include eco-themed icons or illustrations (plants, homes, solar panels)</a:t>
            </a:r>
            <a:endParaRPr lang="en-US" sz="1850" dirty="0"/>
          </a:p>
        </p:txBody>
      </p:sp>
      <p:sp>
        <p:nvSpPr>
          <p:cNvPr id="12" name="Text 4"/>
          <p:cNvSpPr/>
          <p:nvPr/>
        </p:nvSpPr>
        <p:spPr>
          <a:xfrm>
            <a:off x="5614416" y="3392424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3" name="Text 5"/>
          <p:cNvSpPr/>
          <p:nvPr/>
        </p:nvSpPr>
        <p:spPr>
          <a:xfrm>
            <a:off x="7571232" y="4425696"/>
            <a:ext cx="274320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Use friendly and modern fonts</a:t>
            </a:r>
            <a:endParaRPr lang="en-US" sz="1850" dirty="0"/>
          </a:p>
        </p:txBody>
      </p:sp>
      <p:sp>
        <p:nvSpPr>
          <p:cNvPr id="14" name="Text 6"/>
          <p:cNvSpPr/>
          <p:nvPr/>
        </p:nvSpPr>
        <p:spPr>
          <a:xfrm>
            <a:off x="8860536" y="3392424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15" name="Text 7"/>
          <p:cNvSpPr/>
          <p:nvPr/>
        </p:nvSpPr>
        <p:spPr>
          <a:xfrm>
            <a:off x="10817352" y="4425696"/>
            <a:ext cx="2743200" cy="8869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Make it easy to read and understand – no heavy text</a:t>
            </a: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12106656" y="3392424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4</a:t>
            </a:r>
            <a:endParaRPr lang="en-US" sz="232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1630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1280160"/>
            <a:ext cx="12984480" cy="221284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7410"/>
              </a:lnSpc>
              <a:buNone/>
            </a:pPr>
            <a:r>
              <a:rPr lang="en-US" sz="1393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07</a:t>
            </a:r>
            <a:endParaRPr lang="en-US" sz="13930" dirty="0"/>
          </a:p>
        </p:txBody>
      </p:sp>
      <p:sp>
        <p:nvSpPr>
          <p:cNvPr id="6" name="Text 1"/>
          <p:cNvSpPr/>
          <p:nvPr/>
        </p:nvSpPr>
        <p:spPr>
          <a:xfrm>
            <a:off x="832104" y="3758184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315968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882896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Team Call to Action</a:t>
            </a:r>
            <a:endParaRPr lang="en-US" sz="6410" dirty="0"/>
          </a:p>
        </p:txBody>
      </p:sp>
      <p:sp>
        <p:nvSpPr>
          <p:cNvPr id="9" name="Text 4"/>
          <p:cNvSpPr/>
          <p:nvPr/>
        </p:nvSpPr>
        <p:spPr>
          <a:xfrm>
            <a:off x="832104" y="6455664"/>
            <a:ext cx="12984480" cy="23774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8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</a:t>
            </a:r>
            <a:endParaRPr lang="en-US" sz="148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248" y="3429000"/>
            <a:ext cx="4297680" cy="95097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5504" y="3429000"/>
            <a:ext cx="4297680" cy="95097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0616" y="3429000"/>
            <a:ext cx="4297680" cy="950976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32104" y="2414016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Team Call to Action</a:t>
            </a:r>
            <a:endParaRPr lang="en-US" sz="4640" dirty="0"/>
          </a:p>
        </p:txBody>
      </p:sp>
      <p:sp>
        <p:nvSpPr>
          <p:cNvPr id="8" name="Text 1"/>
          <p:cNvSpPr/>
          <p:nvPr/>
        </p:nvSpPr>
        <p:spPr>
          <a:xfrm>
            <a:off x="2907792" y="3685032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1078992" y="4727448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Motivate the team: “Be part of the green change!”</a:t>
            </a:r>
            <a:endParaRPr lang="en-US" sz="1850" dirty="0"/>
          </a:p>
        </p:txBody>
      </p:sp>
      <p:sp>
        <p:nvSpPr>
          <p:cNvPr id="10" name="Text 3"/>
          <p:cNvSpPr/>
          <p:nvPr/>
        </p:nvSpPr>
        <p:spPr>
          <a:xfrm>
            <a:off x="5404104" y="4727448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Show a timeline or checklist for launch</a:t>
            </a:r>
            <a:endParaRPr lang="en-US" sz="1850" dirty="0"/>
          </a:p>
        </p:txBody>
      </p:sp>
      <p:sp>
        <p:nvSpPr>
          <p:cNvPr id="11" name="Text 4"/>
          <p:cNvSpPr/>
          <p:nvPr/>
        </p:nvSpPr>
        <p:spPr>
          <a:xfrm>
            <a:off x="7232904" y="3685032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2" name="Text 5"/>
          <p:cNvSpPr/>
          <p:nvPr/>
        </p:nvSpPr>
        <p:spPr>
          <a:xfrm>
            <a:off x="9729216" y="4727448"/>
            <a:ext cx="383133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Add Q&amp;A slide if needed</a:t>
            </a:r>
            <a:endParaRPr lang="en-US" sz="1850" dirty="0"/>
          </a:p>
        </p:txBody>
      </p:sp>
      <p:sp>
        <p:nvSpPr>
          <p:cNvPr id="13" name="Text 6"/>
          <p:cNvSpPr/>
          <p:nvPr/>
        </p:nvSpPr>
        <p:spPr>
          <a:xfrm>
            <a:off x="11558016" y="3685032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" y="17051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1572768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410" b="1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CONTENTS</a:t>
            </a:r>
            <a:endParaRPr lang="en-US" sz="6410" b="1" dirty="0"/>
          </a:p>
        </p:txBody>
      </p:sp>
      <p:sp>
        <p:nvSpPr>
          <p:cNvPr id="5" name="Text 1"/>
          <p:cNvSpPr/>
          <p:nvPr/>
        </p:nvSpPr>
        <p:spPr>
          <a:xfrm>
            <a:off x="1078992" y="2990088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endParaRPr lang="en-US" sz="2320" b="1" dirty="0"/>
          </a:p>
        </p:txBody>
      </p:sp>
      <p:sp>
        <p:nvSpPr>
          <p:cNvPr id="6" name="Text 2"/>
          <p:cNvSpPr/>
          <p:nvPr/>
        </p:nvSpPr>
        <p:spPr>
          <a:xfrm>
            <a:off x="5829517" y="2871702"/>
            <a:ext cx="5989320" cy="484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000C0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2. Product Overview – Green Home Loan</a:t>
            </a:r>
            <a:endParaRPr lang="en-US" sz="2320" b="1" dirty="0"/>
          </a:p>
        </p:txBody>
      </p:sp>
      <p:sp>
        <p:nvSpPr>
          <p:cNvPr id="7" name="Text 3"/>
          <p:cNvSpPr/>
          <p:nvPr/>
        </p:nvSpPr>
        <p:spPr>
          <a:xfrm>
            <a:off x="5829517" y="3557886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000C0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4. How to Sell It</a:t>
            </a:r>
            <a:endParaRPr lang="en-US" sz="2320" b="1" dirty="0"/>
          </a:p>
        </p:txBody>
      </p:sp>
      <p:sp>
        <p:nvSpPr>
          <p:cNvPr id="8" name="Text 4"/>
          <p:cNvSpPr/>
          <p:nvPr/>
        </p:nvSpPr>
        <p:spPr>
          <a:xfrm>
            <a:off x="5829517" y="4129753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000C0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6. Revenue &amp; Growth Potential</a:t>
            </a:r>
            <a:endParaRPr lang="en-US" sz="2320" b="1" dirty="0"/>
          </a:p>
        </p:txBody>
      </p:sp>
      <p:sp>
        <p:nvSpPr>
          <p:cNvPr id="10" name="Text 6"/>
          <p:cNvSpPr/>
          <p:nvPr/>
        </p:nvSpPr>
        <p:spPr>
          <a:xfrm>
            <a:off x="996260" y="3000974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000C0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1. Why Green?</a:t>
            </a:r>
            <a:endParaRPr lang="en-US" sz="2320" b="1" dirty="0"/>
          </a:p>
        </p:txBody>
      </p:sp>
      <p:sp>
        <p:nvSpPr>
          <p:cNvPr id="11" name="Text 7"/>
          <p:cNvSpPr/>
          <p:nvPr/>
        </p:nvSpPr>
        <p:spPr>
          <a:xfrm>
            <a:off x="996260" y="3557886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000C0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3. Target Customers</a:t>
            </a:r>
            <a:endParaRPr lang="en-US" sz="2320" b="1" dirty="0"/>
          </a:p>
        </p:txBody>
      </p:sp>
      <p:sp>
        <p:nvSpPr>
          <p:cNvPr id="12" name="Text 8"/>
          <p:cNvSpPr/>
          <p:nvPr/>
        </p:nvSpPr>
        <p:spPr>
          <a:xfrm>
            <a:off x="996260" y="4136423"/>
            <a:ext cx="598932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b="1" dirty="0">
                <a:solidFill>
                  <a:srgbClr val="000C04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5. Marketing Strategy</a:t>
            </a:r>
            <a:endParaRPr lang="en-US" sz="2320" b="1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1630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1280160"/>
            <a:ext cx="12984480" cy="221284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7410"/>
              </a:lnSpc>
              <a:buNone/>
            </a:pPr>
            <a:r>
              <a:rPr lang="en-US" sz="1393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10</a:t>
            </a:r>
            <a:endParaRPr lang="en-US" sz="13930" dirty="0"/>
          </a:p>
        </p:txBody>
      </p:sp>
      <p:sp>
        <p:nvSpPr>
          <p:cNvPr id="6" name="Text 1"/>
          <p:cNvSpPr/>
          <p:nvPr/>
        </p:nvSpPr>
        <p:spPr>
          <a:xfrm>
            <a:off x="832104" y="3758184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315968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882896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Optional Activity Ideas</a:t>
            </a:r>
            <a:endParaRPr lang="en-US" sz="6410" dirty="0"/>
          </a:p>
        </p:txBody>
      </p:sp>
      <p:sp>
        <p:nvSpPr>
          <p:cNvPr id="9" name="Text 4"/>
          <p:cNvSpPr/>
          <p:nvPr/>
        </p:nvSpPr>
        <p:spPr>
          <a:xfrm>
            <a:off x="832104" y="6455664"/>
            <a:ext cx="12984480" cy="23774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8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</a:t>
            </a:r>
            <a:endParaRPr lang="en-US" sz="148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3280" y="3749040"/>
            <a:ext cx="1216152" cy="1216152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9256" y="3749040"/>
            <a:ext cx="1216152" cy="1216152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261518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Optional Activity Ideas</a:t>
            </a:r>
            <a:endParaRPr lang="en-US" sz="4640" dirty="0"/>
          </a:p>
        </p:txBody>
      </p:sp>
      <p:sp>
        <p:nvSpPr>
          <p:cNvPr id="6" name="Text 1"/>
          <p:cNvSpPr/>
          <p:nvPr/>
        </p:nvSpPr>
        <p:spPr>
          <a:xfrm>
            <a:off x="960120" y="5193792"/>
            <a:ext cx="6053328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Quick quiz or roleplay</a:t>
            </a: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7626096" y="5193792"/>
            <a:ext cx="6053328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Group brainstorming slide for marketing ideas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1630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1280160"/>
            <a:ext cx="12984480" cy="221284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7410"/>
              </a:lnSpc>
              <a:buNone/>
            </a:pPr>
            <a:r>
              <a:rPr lang="en-US" sz="1393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01</a:t>
            </a:r>
            <a:endParaRPr lang="en-US" sz="13930" dirty="0"/>
          </a:p>
        </p:txBody>
      </p:sp>
      <p:sp>
        <p:nvSpPr>
          <p:cNvPr id="6" name="Text 1"/>
          <p:cNvSpPr/>
          <p:nvPr/>
        </p:nvSpPr>
        <p:spPr>
          <a:xfrm>
            <a:off x="832104" y="3758184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315968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882896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Why Green?</a:t>
            </a:r>
            <a:endParaRPr lang="en-US" sz="6410" dirty="0"/>
          </a:p>
        </p:txBody>
      </p:sp>
      <p:sp>
        <p:nvSpPr>
          <p:cNvPr id="9" name="Text 4"/>
          <p:cNvSpPr/>
          <p:nvPr/>
        </p:nvSpPr>
        <p:spPr>
          <a:xfrm>
            <a:off x="832104" y="6455664"/>
            <a:ext cx="12984480" cy="23774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8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</a:t>
            </a:r>
            <a:endParaRPr lang="en-US" sz="148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4288" y="3639312"/>
            <a:ext cx="1152144" cy="11521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8272" y="3639312"/>
            <a:ext cx="1152144" cy="1152144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92256" y="3639312"/>
            <a:ext cx="1152144" cy="1152144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249631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Why Green?</a:t>
            </a:r>
            <a:endParaRPr lang="en-US" sz="4640" dirty="0"/>
          </a:p>
        </p:txBody>
      </p:sp>
      <p:sp>
        <p:nvSpPr>
          <p:cNvPr id="7" name="Text 1"/>
          <p:cNvSpPr/>
          <p:nvPr/>
        </p:nvSpPr>
        <p:spPr>
          <a:xfrm>
            <a:off x="960120" y="5020056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Eco-awareness and climate trends</a:t>
            </a: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5404104" y="5020056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Benefits of green homes (cost-saving, sustainability)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9848088" y="5020056"/>
            <a:ext cx="383133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Customer interest in eco-living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675120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777240"/>
            <a:ext cx="12984480" cy="221284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7410"/>
              </a:lnSpc>
              <a:buNone/>
            </a:pPr>
            <a:r>
              <a:rPr lang="en-US" sz="1393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02</a:t>
            </a:r>
            <a:endParaRPr lang="en-US" sz="13930" dirty="0"/>
          </a:p>
        </p:txBody>
      </p:sp>
      <p:sp>
        <p:nvSpPr>
          <p:cNvPr id="6" name="Text 1"/>
          <p:cNvSpPr/>
          <p:nvPr/>
        </p:nvSpPr>
        <p:spPr>
          <a:xfrm>
            <a:off x="832104" y="3246120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3813048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370832"/>
            <a:ext cx="12984480" cy="20391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Product Overview – Green Home Loan</a:t>
            </a:r>
            <a:endParaRPr lang="en-US" sz="6410" dirty="0"/>
          </a:p>
        </p:txBody>
      </p:sp>
      <p:sp>
        <p:nvSpPr>
          <p:cNvPr id="9" name="Text 4"/>
          <p:cNvSpPr/>
          <p:nvPr/>
        </p:nvSpPr>
        <p:spPr>
          <a:xfrm>
            <a:off x="832104" y="6967728"/>
            <a:ext cx="12984480" cy="23774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8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</a:t>
            </a:r>
            <a:endParaRPr lang="en-US" sz="148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3703320"/>
            <a:ext cx="475488" cy="4754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4736592"/>
            <a:ext cx="475488" cy="47548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5584" y="5769864"/>
            <a:ext cx="475488" cy="475488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5806440" y="1719072"/>
            <a:ext cx="8010144" cy="14813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Product Overview – Green Home Loan</a:t>
            </a:r>
            <a:endParaRPr lang="en-US" sz="4640" dirty="0"/>
          </a:p>
        </p:txBody>
      </p:sp>
      <p:sp>
        <p:nvSpPr>
          <p:cNvPr id="8" name="Text 1"/>
          <p:cNvSpPr/>
          <p:nvPr/>
        </p:nvSpPr>
        <p:spPr>
          <a:xfrm>
            <a:off x="5971032" y="3730752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6583680" y="3739896"/>
            <a:ext cx="721461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Lower interest rates for eco-friendly houses</a:t>
            </a:r>
            <a:endParaRPr lang="en-US" sz="1850" dirty="0"/>
          </a:p>
        </p:txBody>
      </p:sp>
      <p:sp>
        <p:nvSpPr>
          <p:cNvPr id="10" name="Text 3"/>
          <p:cNvSpPr/>
          <p:nvPr/>
        </p:nvSpPr>
        <p:spPr>
          <a:xfrm>
            <a:off x="5971032" y="4764024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11" name="Text 4"/>
          <p:cNvSpPr/>
          <p:nvPr/>
        </p:nvSpPr>
        <p:spPr>
          <a:xfrm>
            <a:off x="6583680" y="4773168"/>
            <a:ext cx="721461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Covers solar panels, insulation, smart home tech</a:t>
            </a:r>
            <a:endParaRPr lang="en-US" sz="1850" dirty="0"/>
          </a:p>
        </p:txBody>
      </p:sp>
      <p:sp>
        <p:nvSpPr>
          <p:cNvPr id="12" name="Text 5"/>
          <p:cNvSpPr/>
          <p:nvPr/>
        </p:nvSpPr>
        <p:spPr>
          <a:xfrm>
            <a:off x="5971032" y="5788152"/>
            <a:ext cx="173736" cy="43891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24242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13" name="Text 6"/>
          <p:cNvSpPr/>
          <p:nvPr/>
        </p:nvSpPr>
        <p:spPr>
          <a:xfrm>
            <a:off x="6583680" y="5806440"/>
            <a:ext cx="721461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Easy application process and fast approval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1630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1280160"/>
            <a:ext cx="12984480" cy="221284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7410"/>
              </a:lnSpc>
              <a:buNone/>
            </a:pPr>
            <a:r>
              <a:rPr lang="en-US" sz="1393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03</a:t>
            </a:r>
            <a:endParaRPr lang="en-US" sz="13930" dirty="0"/>
          </a:p>
        </p:txBody>
      </p:sp>
      <p:sp>
        <p:nvSpPr>
          <p:cNvPr id="6" name="Text 1"/>
          <p:cNvSpPr/>
          <p:nvPr/>
        </p:nvSpPr>
        <p:spPr>
          <a:xfrm>
            <a:off x="832104" y="3758184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315968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882896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Target Customers</a:t>
            </a:r>
            <a:endParaRPr lang="en-US" sz="6410" dirty="0"/>
          </a:p>
        </p:txBody>
      </p:sp>
      <p:sp>
        <p:nvSpPr>
          <p:cNvPr id="9" name="Text 4"/>
          <p:cNvSpPr/>
          <p:nvPr/>
        </p:nvSpPr>
        <p:spPr>
          <a:xfrm>
            <a:off x="832104" y="6455664"/>
            <a:ext cx="12984480" cy="23774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8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</a:t>
            </a:r>
            <a:endParaRPr lang="en-US" sz="148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4288" y="3639312"/>
            <a:ext cx="1152144" cy="11521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8272" y="3639312"/>
            <a:ext cx="1152144" cy="1152144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29416" y="3639312"/>
            <a:ext cx="868680" cy="1152144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2496312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Target Customers</a:t>
            </a:r>
            <a:endParaRPr lang="en-US" sz="4640" dirty="0"/>
          </a:p>
        </p:txBody>
      </p:sp>
      <p:sp>
        <p:nvSpPr>
          <p:cNvPr id="7" name="Text 1"/>
          <p:cNvSpPr/>
          <p:nvPr/>
        </p:nvSpPr>
        <p:spPr>
          <a:xfrm>
            <a:off x="960120" y="5020056"/>
            <a:ext cx="383133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Young families</a:t>
            </a: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5404104" y="5020056"/>
            <a:ext cx="3831336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Eco-conscious individuals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9848088" y="5020056"/>
            <a:ext cx="3831336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185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Real estate buyers building or renovating green homes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61630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1280160"/>
            <a:ext cx="12984480" cy="221284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7410"/>
              </a:lnSpc>
              <a:buNone/>
            </a:pPr>
            <a:r>
              <a:rPr lang="en-US" sz="1393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04</a:t>
            </a:r>
            <a:endParaRPr lang="en-US" sz="13930" dirty="0"/>
          </a:p>
        </p:txBody>
      </p:sp>
      <p:sp>
        <p:nvSpPr>
          <p:cNvPr id="6" name="Text 1"/>
          <p:cNvSpPr/>
          <p:nvPr/>
        </p:nvSpPr>
        <p:spPr>
          <a:xfrm>
            <a:off x="832104" y="3758184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315968"/>
            <a:ext cx="12984480" cy="30175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32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882896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8010"/>
              </a:lnSpc>
              <a:buNone/>
            </a:pPr>
            <a:r>
              <a:rPr lang="en-US" sz="6410" dirty="0">
                <a:solidFill>
                  <a:srgbClr val="00651D"/>
                </a:solidFill>
                <a:latin typeface="思源黑体-思源黑体-ExtraBold" pitchFamily="34" charset="0"/>
                <a:ea typeface="思源黑体-思源黑体-ExtraBold" pitchFamily="34" charset="-122"/>
                <a:cs typeface="思源黑体-思源黑体-ExtraBold" pitchFamily="34" charset="-120"/>
              </a:rPr>
              <a:t>How to Sell It</a:t>
            </a:r>
            <a:endParaRPr lang="en-US" sz="6410" dirty="0"/>
          </a:p>
        </p:txBody>
      </p:sp>
      <p:sp>
        <p:nvSpPr>
          <p:cNvPr id="9" name="Text 4"/>
          <p:cNvSpPr/>
          <p:nvPr/>
        </p:nvSpPr>
        <p:spPr>
          <a:xfrm>
            <a:off x="832104" y="6455664"/>
            <a:ext cx="12984480" cy="23774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80" dirty="0">
                <a:solidFill>
                  <a:srgbClr val="000C04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 </a:t>
            </a:r>
            <a:endParaRPr lang="en-US" sz="148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342</Words>
  <Application>Microsoft Office PowerPoint</Application>
  <PresentationFormat>Custom</PresentationFormat>
  <Paragraphs>109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思源黑体-思源黑体-ExtraBold</vt:lpstr>
      <vt:lpstr>思源黑体-思源黑体-Medium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Mostafa Hamdy Ahmed ElAraby</cp:lastModifiedBy>
  <cp:revision>6</cp:revision>
  <dcterms:created xsi:type="dcterms:W3CDTF">2025-07-21T05:39:06Z</dcterms:created>
  <dcterms:modified xsi:type="dcterms:W3CDTF">2025-07-21T06:58:36Z</dcterms:modified>
</cp:coreProperties>
</file>